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embeddings/oleObject1.bin" ContentType="application/vnd.openxmlformats-officedocument.oleObject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embeddings/oleObject2.bin" ContentType="application/vnd.openxmlformats-officedocument.oleObject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embeddings/oleObject3.bin" ContentType="application/vnd.openxmlformats-officedocument.oleObject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FE8B7-A9BA-0549-9CF6-ACFAB0359780}" type="datetimeFigureOut">
              <a:rPr lang="en-US" smtClean="0"/>
              <a:t>1/25/17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9822D-D290-304A-A0B0-63741954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0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80% of economists agree, 8% disagree, and 12% are uncertain.</a:t>
            </a:r>
            <a:r>
              <a:rPr lang="en-US" dirty="0" smtClean="0">
                <a:effectLst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'Ask the experts' feature in the textbook.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IGM Economic Experts Panel, April 16, 2012.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9822D-D290-304A-A0B0-63741954CA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0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AF0D-EDA9-964C-8AAC-4AF3F1CF6C9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F5F-D391-C64D-A92B-A134FFE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3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AF0D-EDA9-964C-8AAC-4AF3F1CF6C9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F5F-D391-C64D-A92B-A134FFE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7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AF0D-EDA9-964C-8AAC-4AF3F1CF6C9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F5F-D391-C64D-A92B-A134FFE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2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AF0D-EDA9-964C-8AAC-4AF3F1CF6C9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F5F-D391-C64D-A92B-A134FFE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8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AF0D-EDA9-964C-8AAC-4AF3F1CF6C9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F5F-D391-C64D-A92B-A134FFE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1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AF0D-EDA9-964C-8AAC-4AF3F1CF6C9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F5F-D391-C64D-A92B-A134FFE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5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AF0D-EDA9-964C-8AAC-4AF3F1CF6C9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F5F-D391-C64D-A92B-A134FFE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9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AF0D-EDA9-964C-8AAC-4AF3F1CF6C9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F5F-D391-C64D-A92B-A134FFE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AF0D-EDA9-964C-8AAC-4AF3F1CF6C9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F5F-D391-C64D-A92B-A134FFE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AF0D-EDA9-964C-8AAC-4AF3F1CF6C9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F5F-D391-C64D-A92B-A134FFE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8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AF0D-EDA9-964C-8AAC-4AF3F1CF6C9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F5F-D391-C64D-A92B-A134FFE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1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5AF0D-EDA9-964C-8AAC-4AF3F1CF6C9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CF5F-D391-C64D-A92B-A134FFE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3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Microsoft_Word_Document3.docx"/><Relationship Id="rId12" Type="http://schemas.openxmlformats.org/officeDocument/2006/relationships/image" Target="../media/image6.png"/><Relationship Id="rId13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tags" Target="../tags/tag50.xml"/><Relationship Id="rId3" Type="http://schemas.openxmlformats.org/officeDocument/2006/relationships/tags" Target="../tags/tag51.xml"/><Relationship Id="rId4" Type="http://schemas.openxmlformats.org/officeDocument/2006/relationships/tags" Target="../tags/tag52.xml"/><Relationship Id="rId5" Type="http://schemas.openxmlformats.org/officeDocument/2006/relationships/tags" Target="../tags/tag53.xml"/><Relationship Id="rId6" Type="http://schemas.openxmlformats.org/officeDocument/2006/relationships/tags" Target="../tags/tag54.xml"/><Relationship Id="rId7" Type="http://schemas.openxmlformats.org/officeDocument/2006/relationships/tags" Target="../tags/tag55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4.png"/><Relationship Id="rId10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tags" Target="../tags/tag61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3.png"/><Relationship Id="rId1" Type="http://schemas.openxmlformats.org/officeDocument/2006/relationships/tags" Target="../tags/tag56.xml"/><Relationship Id="rId2" Type="http://schemas.openxmlformats.org/officeDocument/2006/relationships/tags" Target="../tags/tag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4" Type="http://schemas.openxmlformats.org/officeDocument/2006/relationships/tags" Target="../tags/tag65.xml"/><Relationship Id="rId5" Type="http://schemas.openxmlformats.org/officeDocument/2006/relationships/tags" Target="../tags/tag66.xml"/><Relationship Id="rId6" Type="http://schemas.openxmlformats.org/officeDocument/2006/relationships/tags" Target="../tags/tag67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4.png"/><Relationship Id="rId9" Type="http://schemas.openxmlformats.org/officeDocument/2006/relationships/image" Target="../media/image7.png"/><Relationship Id="rId10" Type="http://schemas.openxmlformats.org/officeDocument/2006/relationships/image" Target="../media/image3.png"/><Relationship Id="rId1" Type="http://schemas.openxmlformats.org/officeDocument/2006/relationships/tags" Target="../tags/tag62.xml"/><Relationship Id="rId2" Type="http://schemas.openxmlformats.org/officeDocument/2006/relationships/tags" Target="../tags/tag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4" Type="http://schemas.openxmlformats.org/officeDocument/2006/relationships/tags" Target="../tags/tag71.xml"/><Relationship Id="rId5" Type="http://schemas.openxmlformats.org/officeDocument/2006/relationships/tags" Target="../tags/tag72.xml"/><Relationship Id="rId6" Type="http://schemas.openxmlformats.org/officeDocument/2006/relationships/tags" Target="../tags/tag73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4.png"/><Relationship Id="rId9" Type="http://schemas.openxmlformats.org/officeDocument/2006/relationships/image" Target="../media/image3.png"/><Relationship Id="rId1" Type="http://schemas.openxmlformats.org/officeDocument/2006/relationships/tags" Target="../tags/tag68.xml"/><Relationship Id="rId2" Type="http://schemas.openxmlformats.org/officeDocument/2006/relationships/tags" Target="../tags/tag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4" Type="http://schemas.openxmlformats.org/officeDocument/2006/relationships/tags" Target="../tags/tag77.xml"/><Relationship Id="rId5" Type="http://schemas.openxmlformats.org/officeDocument/2006/relationships/tags" Target="../tags/tag78.xml"/><Relationship Id="rId6" Type="http://schemas.openxmlformats.org/officeDocument/2006/relationships/tags" Target="../tags/tag79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4.png"/><Relationship Id="rId9" Type="http://schemas.openxmlformats.org/officeDocument/2006/relationships/image" Target="../media/image3.png"/><Relationship Id="rId1" Type="http://schemas.openxmlformats.org/officeDocument/2006/relationships/tags" Target="../tags/tag74.xml"/><Relationship Id="rId2" Type="http://schemas.openxmlformats.org/officeDocument/2006/relationships/tags" Target="../tags/tag7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4" Type="http://schemas.openxmlformats.org/officeDocument/2006/relationships/tags" Target="../tags/tag83.xml"/><Relationship Id="rId5" Type="http://schemas.openxmlformats.org/officeDocument/2006/relationships/tags" Target="../tags/tag84.xml"/><Relationship Id="rId6" Type="http://schemas.openxmlformats.org/officeDocument/2006/relationships/tags" Target="../tags/tag85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4.png"/><Relationship Id="rId9" Type="http://schemas.openxmlformats.org/officeDocument/2006/relationships/image" Target="../media/image3.png"/><Relationship Id="rId1" Type="http://schemas.openxmlformats.org/officeDocument/2006/relationships/tags" Target="../tags/tag80.xml"/><Relationship Id="rId2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4" Type="http://schemas.openxmlformats.org/officeDocument/2006/relationships/tags" Target="../tags/tag89.xml"/><Relationship Id="rId5" Type="http://schemas.openxmlformats.org/officeDocument/2006/relationships/tags" Target="../tags/tag90.xml"/><Relationship Id="rId6" Type="http://schemas.openxmlformats.org/officeDocument/2006/relationships/tags" Target="../tags/tag91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4.png"/><Relationship Id="rId9" Type="http://schemas.openxmlformats.org/officeDocument/2006/relationships/image" Target="../media/image3.png"/><Relationship Id="rId1" Type="http://schemas.openxmlformats.org/officeDocument/2006/relationships/tags" Target="../tags/tag86.xml"/><Relationship Id="rId2" Type="http://schemas.openxmlformats.org/officeDocument/2006/relationships/tags" Target="../tags/tag8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4" Type="http://schemas.openxmlformats.org/officeDocument/2006/relationships/tags" Target="../tags/tag95.xml"/><Relationship Id="rId5" Type="http://schemas.openxmlformats.org/officeDocument/2006/relationships/tags" Target="../tags/tag96.xml"/><Relationship Id="rId6" Type="http://schemas.openxmlformats.org/officeDocument/2006/relationships/tags" Target="../tags/tag97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8.png"/><Relationship Id="rId10" Type="http://schemas.openxmlformats.org/officeDocument/2006/relationships/image" Target="../media/image3.png"/><Relationship Id="rId1" Type="http://schemas.openxmlformats.org/officeDocument/2006/relationships/tags" Target="../tags/tag92.xml"/><Relationship Id="rId2" Type="http://schemas.openxmlformats.org/officeDocument/2006/relationships/tags" Target="../tags/tag9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4" Type="http://schemas.openxmlformats.org/officeDocument/2006/relationships/tags" Target="../tags/tag23.xml"/><Relationship Id="rId5" Type="http://schemas.openxmlformats.org/officeDocument/2006/relationships/tags" Target="../tags/tag24.xml"/><Relationship Id="rId6" Type="http://schemas.openxmlformats.org/officeDocument/2006/relationships/tags" Target="../tags/tag25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4.png"/><Relationship Id="rId9" Type="http://schemas.openxmlformats.org/officeDocument/2006/relationships/image" Target="../media/image3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tags" Target="../tags/tag30.xml"/><Relationship Id="rId6" Type="http://schemas.openxmlformats.org/officeDocument/2006/relationships/tags" Target="../tags/tag31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4.png"/><Relationship Id="rId9" Type="http://schemas.openxmlformats.org/officeDocument/2006/relationships/image" Target="../media/image3.pn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4" Type="http://schemas.openxmlformats.org/officeDocument/2006/relationships/tags" Target="../tags/tag35.xml"/><Relationship Id="rId5" Type="http://schemas.openxmlformats.org/officeDocument/2006/relationships/tags" Target="../tags/tag36.xml"/><Relationship Id="rId6" Type="http://schemas.openxmlformats.org/officeDocument/2006/relationships/tags" Target="../tags/tag37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3.png"/><Relationship Id="rId1" Type="http://schemas.openxmlformats.org/officeDocument/2006/relationships/tags" Target="../tags/tag32.xml"/><Relationship Id="rId2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Microsoft_Word_Document1.docx"/><Relationship Id="rId12" Type="http://schemas.openxmlformats.org/officeDocument/2006/relationships/image" Target="../media/image6.png"/><Relationship Id="rId13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tags" Target="../tags/tag38.xml"/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tags" Target="../tags/tag41.xml"/><Relationship Id="rId6" Type="http://schemas.openxmlformats.org/officeDocument/2006/relationships/tags" Target="../tags/tag42.xml"/><Relationship Id="rId7" Type="http://schemas.openxmlformats.org/officeDocument/2006/relationships/tags" Target="../tags/tag43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4.png"/><Relationship Id="rId10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Microsoft_Word_Document2.docx"/><Relationship Id="rId12" Type="http://schemas.openxmlformats.org/officeDocument/2006/relationships/image" Target="../media/image6.png"/><Relationship Id="rId13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tags" Target="../tags/tag44.xml"/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tags" Target="../tags/tag47.xml"/><Relationship Id="rId6" Type="http://schemas.openxmlformats.org/officeDocument/2006/relationships/tags" Target="../tags/tag48.xml"/><Relationship Id="rId7" Type="http://schemas.openxmlformats.org/officeDocument/2006/relationships/tags" Target="../tags/tag49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4.png"/><Relationship Id="rId10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25 at 12.20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61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457200" y="1472271"/>
            <a:ext cx="4051300" cy="1645705"/>
          </a:xfrm>
        </p:spPr>
        <p:txBody>
          <a:bodyPr>
            <a:noAutofit/>
          </a:bodyPr>
          <a:lstStyle/>
          <a:p>
            <a:r>
              <a:rPr lang="en-US" altLang="en-US" sz="2000" dirty="0" smtClean="0">
                <a:ea typeface="MS PGothic" charset="-128"/>
              </a:rPr>
              <a:t>Fruit of the Loom’s production possibilities between “</a:t>
            </a:r>
            <a:r>
              <a:rPr lang="en-US" altLang="en-US" sz="2000" dirty="0" err="1" smtClean="0">
                <a:ea typeface="MS PGothic" charset="-128"/>
              </a:rPr>
              <a:t>tighty-whities</a:t>
            </a:r>
            <a:r>
              <a:rPr lang="en-US" altLang="en-US" sz="2000" dirty="0" smtClean="0">
                <a:ea typeface="MS PGothic" charset="-128"/>
              </a:rPr>
              <a:t>” (T-W's) and boxers: Refer to the Fruit of the Loom's table above. What is the opportunity cost of increasing the production of boxers from 0 to 25?</a:t>
            </a:r>
            <a:endParaRPr lang="en-US" altLang="en-US" sz="20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69801" y="3556673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25 T-W’s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10 T-W’s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25 boxers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10 boxers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8" name="TPChart" descr="674D2DE459244683A15C37FEB8186116Chart20170125220335001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483122"/>
              </p:ext>
            </p:extLst>
          </p:nvPr>
        </p:nvGraphicFramePr>
        <p:xfrm>
          <a:off x="1761473" y="292155"/>
          <a:ext cx="6096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Document" r:id="rId11" imgW="6096000" imgH="698500" progId="Word.Document.12">
                  <p:embed/>
                </p:oleObj>
              </mc:Choice>
              <mc:Fallback>
                <p:oleObj name="Document" r:id="rId11" imgW="6096000" imgH="69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61473" y="292155"/>
                        <a:ext cx="60960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1"/>
          <p:cNvSpPr/>
          <p:nvPr>
            <p:custDataLst>
              <p:tags r:id="rId5"/>
            </p:custDataLst>
          </p:nvPr>
        </p:nvSpPr>
        <p:spPr>
          <a:xfrm rot="10800000">
            <a:off x="-45159" y="4221306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PGrid" descr="pp_response.png" hidden="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4419600"/>
            <a:ext cx="927100" cy="1168400"/>
          </a:xfrm>
          <a:prstGeom prst="rect">
            <a:avLst/>
          </a:prstGeom>
        </p:spPr>
      </p:pic>
      <p:grpSp>
        <p:nvGrpSpPr>
          <p:cNvPr id="4" name="TPCountdown" hidden="1"/>
          <p:cNvGrpSpPr/>
          <p:nvPr>
            <p:custDataLst>
              <p:tags r:id="rId7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3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rtlCol="0" anchor="ctr" anchorCtr="1">
              <a:noAutofit/>
            </a:bodyPr>
            <a:lstStyle/>
            <a:p>
              <a:pPr algn="r"/>
              <a:r>
                <a:rPr lang="en-US" sz="2400" b="1" smtClean="0">
                  <a:latin typeface="Tahoma"/>
                </a:rPr>
                <a:t>30</a:t>
              </a:r>
              <a:endParaRPr lang="en-US" sz="2400" b="1"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457200" y="2176604"/>
            <a:ext cx="4193540" cy="2082609"/>
          </a:xfrm>
        </p:spPr>
        <p:txBody>
          <a:bodyPr>
            <a:noAutofit/>
          </a:bodyPr>
          <a:lstStyle/>
          <a:p>
            <a:r>
              <a:rPr lang="en-US" altLang="en-US" sz="1800" dirty="0" smtClean="0">
                <a:ea typeface="MS PGothic" charset="-128"/>
              </a:rPr>
              <a:t>In the figure above, assume the economy is producing at point D; then a technological innovation is discovered that reduces the production costs of pizza. As a result, the economy would be able to produce more</a:t>
            </a:r>
            <a:endParaRPr lang="en-US" altLang="en-US" sz="18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5940" y="3995466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CDs only.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pizzas only.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more CDs and more pizzas.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more CDs or more pizzas but not more of both.</a:t>
            </a:r>
            <a:endParaRPr lang="en-US" altLang="en-US" sz="2400" dirty="0">
              <a:ea typeface="MS PGothic" charset="-128"/>
            </a:endParaRPr>
          </a:p>
        </p:txBody>
      </p:sp>
      <p:pic>
        <p:nvPicPr>
          <p:cNvPr id="8" name="TPChart" descr="562646F7A26A4C819EB54DE43272ECCAChart20170125220336001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pic>
        <p:nvPicPr>
          <p:cNvPr id="6" name="Picture 5" descr="Untitled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15" y="72271"/>
            <a:ext cx="2705127" cy="2479700"/>
          </a:xfrm>
          <a:prstGeom prst="rect">
            <a:avLst/>
          </a:prstGeom>
        </p:spPr>
      </p:pic>
      <p:sp>
        <p:nvSpPr>
          <p:cNvPr id="9" name="CAI1"/>
          <p:cNvSpPr/>
          <p:nvPr>
            <p:custDataLst>
              <p:tags r:id="rId4"/>
            </p:custDataLst>
          </p:nvPr>
        </p:nvSpPr>
        <p:spPr>
          <a:xfrm rot="10800000">
            <a:off x="302260" y="4943225"/>
            <a:ext cx="292100" cy="2921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PGrid" descr="pp_response.png" hidden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4419600"/>
            <a:ext cx="927100" cy="1168400"/>
          </a:xfrm>
          <a:prstGeom prst="rect">
            <a:avLst/>
          </a:prstGeom>
        </p:spPr>
      </p:pic>
      <p:grpSp>
        <p:nvGrpSpPr>
          <p:cNvPr id="4" name="TPCountdown" hidden="1"/>
          <p:cNvGrpSpPr/>
          <p:nvPr>
            <p:custDataLst>
              <p:tags r:id="rId6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3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rtlCol="0" anchor="ctr" anchorCtr="1">
              <a:noAutofit/>
            </a:bodyPr>
            <a:lstStyle/>
            <a:p>
              <a:pPr algn="r"/>
              <a:r>
                <a:rPr lang="en-US" sz="2400" b="1" smtClean="0">
                  <a:latin typeface="Tahoma"/>
                </a:rPr>
                <a:t>30</a:t>
              </a:r>
              <a:endParaRPr lang="en-US" sz="2400" b="1"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457200" y="2720610"/>
            <a:ext cx="4051300" cy="1143000"/>
          </a:xfrm>
        </p:spPr>
        <p:txBody>
          <a:bodyPr>
            <a:noAutofit/>
          </a:bodyPr>
          <a:lstStyle/>
          <a:p>
            <a:r>
              <a:rPr lang="en-US" altLang="en-US" sz="2400" dirty="0" smtClean="0">
                <a:ea typeface="MS PGothic" charset="-128"/>
              </a:rPr>
              <a:t>For the production possibilities frontier above, identify which of the following statements is </a:t>
            </a:r>
            <a:r>
              <a:rPr lang="en-US" altLang="en-US" sz="2400" i="1" dirty="0" smtClean="0">
                <a:ea typeface="MS PGothic" charset="-128"/>
              </a:rPr>
              <a:t>incorrect</a:t>
            </a:r>
            <a:r>
              <a:rPr lang="en-US" altLang="en-US" sz="2400" dirty="0" smtClean="0">
                <a:ea typeface="MS PGothic" charset="-128"/>
              </a:rPr>
              <a:t>:</a:t>
            </a:r>
            <a:endParaRPr lang="en-US" altLang="en-US" sz="24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944484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z="2000" dirty="0" smtClean="0">
                <a:ea typeface="MS PGothic" charset="-128"/>
              </a:rPr>
              <a:t>production points A and  B are efficient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000" dirty="0" smtClean="0">
                <a:ea typeface="MS PGothic" charset="-128"/>
              </a:rPr>
              <a:t>production points D and E are efficient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000" dirty="0" smtClean="0">
                <a:ea typeface="MS PGothic" charset="-128"/>
              </a:rPr>
              <a:t>production points F and G are unattainable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000" dirty="0" smtClean="0">
                <a:ea typeface="MS PGothic" charset="-128"/>
              </a:rPr>
              <a:t>production point E is inefficient</a:t>
            </a:r>
            <a:endParaRPr lang="en-US" altLang="en-US" sz="2000" dirty="0">
              <a:ea typeface="MS PGothic" charset="-128"/>
            </a:endParaRPr>
          </a:p>
        </p:txBody>
      </p:sp>
      <p:pic>
        <p:nvPicPr>
          <p:cNvPr id="8" name="TPChart" descr="F9399625777E4783BE37CBB6D12C4777Chart20170125220337033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pic>
        <p:nvPicPr>
          <p:cNvPr id="6" name="Picture 5" descr="Untitled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1" y="0"/>
            <a:ext cx="2966964" cy="2720610"/>
          </a:xfrm>
          <a:prstGeom prst="rect">
            <a:avLst/>
          </a:prstGeom>
        </p:spPr>
      </p:pic>
      <p:sp>
        <p:nvSpPr>
          <p:cNvPr id="9" name="CAI1"/>
          <p:cNvSpPr/>
          <p:nvPr>
            <p:custDataLst>
              <p:tags r:id="rId4"/>
            </p:custDataLst>
          </p:nvPr>
        </p:nvSpPr>
        <p:spPr>
          <a:xfrm rot="10800000">
            <a:off x="213360" y="4701404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PGrid" descr="pp_response.png" hidden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4419600"/>
            <a:ext cx="927100" cy="1168400"/>
          </a:xfrm>
          <a:prstGeom prst="rect">
            <a:avLst/>
          </a:prstGeom>
        </p:spPr>
      </p:pic>
      <p:grpSp>
        <p:nvGrpSpPr>
          <p:cNvPr id="4" name="TPCountdown" hidden="1"/>
          <p:cNvGrpSpPr/>
          <p:nvPr>
            <p:custDataLst>
              <p:tags r:id="rId6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3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rtlCol="0" anchor="ctr" anchorCtr="1">
              <a:noAutofit/>
            </a:bodyPr>
            <a:lstStyle/>
            <a:p>
              <a:pPr algn="r"/>
              <a:r>
                <a:rPr lang="en-US" sz="2400" b="1" smtClean="0">
                  <a:latin typeface="Tahoma"/>
                </a:rPr>
                <a:t>30</a:t>
              </a:r>
              <a:endParaRPr lang="en-US" sz="2400" b="1"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 smtClean="0">
                <a:ea typeface="MS PGothic" charset="-128"/>
              </a:rPr>
              <a:t>On a production possibilities frontier showing military goods and consumer goods, which of the following is most likely to cause an inward shift of the PPF?</a:t>
            </a:r>
            <a:endParaRPr lang="en-US" altLang="en-US" sz="28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2320"/>
            <a:ext cx="41148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destruction of economic resources because of war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a decrease in society’s preferences for military goods relative to consumer goods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a decrease in society’s preferences for consumer goods relative to military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technological advances in the aerospace industry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8" name="TPChart" descr="F603C388A9DB409EBAFA553A0310D02DChart20170125220338064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213360" y="2199640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PGrid" descr="pp_response.png" hidden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4419600"/>
            <a:ext cx="927100" cy="1168400"/>
          </a:xfrm>
          <a:prstGeom prst="rect">
            <a:avLst/>
          </a:prstGeom>
        </p:spPr>
      </p:pic>
      <p:grpSp>
        <p:nvGrpSpPr>
          <p:cNvPr id="4" name="TPCountdown" hidden="1"/>
          <p:cNvGrpSpPr/>
          <p:nvPr>
            <p:custDataLst>
              <p:tags r:id="rId6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3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rtlCol="0" anchor="ctr" anchorCtr="1">
              <a:noAutofit/>
            </a:bodyPr>
            <a:lstStyle/>
            <a:p>
              <a:pPr algn="r"/>
              <a:r>
                <a:rPr lang="en-US" sz="2400" b="1" smtClean="0">
                  <a:latin typeface="Tahoma"/>
                </a:rPr>
                <a:t>30</a:t>
              </a:r>
              <a:endParaRPr lang="en-US" sz="2400" b="1"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 smtClean="0">
                <a:ea typeface="MS PGothic" charset="-128"/>
              </a:rPr>
              <a:t>As we move to the right on a bowed outward production possibilities frontier, we see:</a:t>
            </a:r>
            <a:endParaRPr lang="en-US" altLang="en-US" sz="36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increasing labor productivity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decreasing labor productivity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increasing opportunity cost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decreasing opportunity cost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8" name="TPChart" descr="A5E3593F52E94186A0FDBAF302050B52Chart20170125220339107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71120" y="3855043"/>
            <a:ext cx="482600" cy="482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PGrid" descr="pp_response.png" hidden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4419600"/>
            <a:ext cx="927100" cy="1168400"/>
          </a:xfrm>
          <a:prstGeom prst="rect">
            <a:avLst/>
          </a:prstGeom>
        </p:spPr>
      </p:pic>
      <p:grpSp>
        <p:nvGrpSpPr>
          <p:cNvPr id="4" name="TPCountdown" hidden="1"/>
          <p:cNvGrpSpPr/>
          <p:nvPr>
            <p:custDataLst>
              <p:tags r:id="rId6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3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rtlCol="0" anchor="ctr" anchorCtr="1">
              <a:noAutofit/>
            </a:bodyPr>
            <a:lstStyle/>
            <a:p>
              <a:pPr algn="r"/>
              <a:r>
                <a:rPr lang="en-US" sz="2400" b="1" smtClean="0">
                  <a:latin typeface="Tahoma"/>
                </a:rPr>
                <a:t>30</a:t>
              </a:r>
              <a:endParaRPr lang="en-US" sz="2400" b="1"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ea typeface="MS PGothic" charset="-128"/>
              </a:rPr>
              <a:t>Which of the following topics falls within the study of macroeconomics?</a:t>
            </a:r>
            <a:endParaRPr lang="en-US" altLang="en-US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your neighbor's decision about how much to save for their vacation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 firm's decision about how much output to produce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the effects of borrowing by the federal government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the effects of rent control on housing in Chicago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8" name="TPChart" descr="0FC73AFFFA554BD0889A14DCED799B4EChart20170125220341153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193040" y="3813387"/>
            <a:ext cx="330200" cy="3302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PGrid" descr="pp_response.png" hidden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4419600"/>
            <a:ext cx="927100" cy="1168400"/>
          </a:xfrm>
          <a:prstGeom prst="rect">
            <a:avLst/>
          </a:prstGeom>
        </p:spPr>
      </p:pic>
      <p:grpSp>
        <p:nvGrpSpPr>
          <p:cNvPr id="4" name="TPCountdown" hidden="1"/>
          <p:cNvGrpSpPr/>
          <p:nvPr>
            <p:custDataLst>
              <p:tags r:id="rId6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3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rtlCol="0" anchor="ctr" anchorCtr="1">
              <a:noAutofit/>
            </a:bodyPr>
            <a:lstStyle/>
            <a:p>
              <a:pPr algn="r"/>
              <a:r>
                <a:rPr lang="en-US" sz="2400" b="1" smtClean="0">
                  <a:latin typeface="Tahoma"/>
                </a:rPr>
                <a:t>30</a:t>
              </a:r>
              <a:endParaRPr lang="en-US" sz="2400" b="1"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 smtClean="0">
                <a:ea typeface="MS PGothic" charset="-128"/>
              </a:rPr>
              <a:t>Which of the following illustrates a positive statement followed by a normative statement?</a:t>
            </a:r>
            <a:endParaRPr lang="en-US" altLang="en-US" sz="36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156618"/>
            <a:ext cx="4114800" cy="4525963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The government should raise the minimum wage.  Minimum-wage laws cause teenage unemployment.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More people in the United States should vote in the next Presidential election.  Non-U.S. citizens should be allowed to vote in U.S. Presidential elections.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The Earned Income Tax Credit benefits the working poor.  The government should expand the Earned Income Tax Credit.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Temporary tariffs protect domestic steel producers.  Import quotas protect domestic farmers.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8" name="TPChart" descr="52F6C803EC5740229A5046EF1B38B670Chart20170125220340132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284480" y="4084817"/>
            <a:ext cx="215900" cy="215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PGrid" descr="pp_response.png" hidden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4419600"/>
            <a:ext cx="927100" cy="1168400"/>
          </a:xfrm>
          <a:prstGeom prst="rect">
            <a:avLst/>
          </a:prstGeom>
        </p:spPr>
      </p:pic>
      <p:grpSp>
        <p:nvGrpSpPr>
          <p:cNvPr id="4" name="TPCountdown" hidden="1"/>
          <p:cNvGrpSpPr/>
          <p:nvPr>
            <p:custDataLst>
              <p:tags r:id="rId6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3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rtlCol="0" anchor="ctr" anchorCtr="1">
              <a:noAutofit/>
            </a:bodyPr>
            <a:lstStyle/>
            <a:p>
              <a:pPr algn="r"/>
              <a:r>
                <a:rPr lang="en-US" sz="2400" b="1" smtClean="0">
                  <a:latin typeface="Tahoma"/>
                </a:rPr>
                <a:t>30</a:t>
              </a:r>
              <a:endParaRPr lang="en-US" sz="2400" b="1"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smtClean="0">
                <a:ea typeface="MS PGothic" charset="-128"/>
              </a:rPr>
              <a:t>“Laws </a:t>
            </a:r>
            <a:r>
              <a:rPr lang="en-US" altLang="en-US" sz="2800" dirty="0" smtClean="0">
                <a:ea typeface="MS PGothic" charset="-128"/>
              </a:rPr>
              <a:t>that limit the resale of tickets for entertainment and sports events make potential audience members for those events worse off on </a:t>
            </a:r>
            <a:r>
              <a:rPr lang="en-US" altLang="en-US" sz="2800" smtClean="0">
                <a:ea typeface="MS PGothic" charset="-128"/>
              </a:rPr>
              <a:t>average.”</a:t>
            </a:r>
            <a:endParaRPr lang="en-US" altLang="en-US" sz="28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204951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agree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disagree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uncertain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8" name="TPChart" descr="4B7710919CA640FD9EB38AFEB454B184Chart20170125220342242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142240" y="2381904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PGrid" descr="pp_response.png" hidden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4419600"/>
            <a:ext cx="927100" cy="1168400"/>
          </a:xfrm>
          <a:prstGeom prst="rect">
            <a:avLst/>
          </a:prstGeom>
        </p:spPr>
      </p:pic>
      <p:grpSp>
        <p:nvGrpSpPr>
          <p:cNvPr id="4" name="TPCountdown" hidden="1"/>
          <p:cNvGrpSpPr/>
          <p:nvPr>
            <p:custDataLst>
              <p:tags r:id="rId6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3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rtlCol="0" anchor="ctr" anchorCtr="1">
              <a:noAutofit/>
            </a:bodyPr>
            <a:lstStyle/>
            <a:p>
              <a:pPr algn="r"/>
              <a:r>
                <a:rPr lang="en-US" sz="2400" b="1" smtClean="0">
                  <a:latin typeface="Tahoma"/>
                </a:rPr>
                <a:t>30</a:t>
              </a:r>
              <a:endParaRPr lang="en-US" sz="2400" b="1"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>
          <a:xfrm>
            <a:off x="393700" y="368643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ea typeface="MS PGothic" charset="-128"/>
              </a:rPr>
              <a:t>A production possibilities frontier that illustrates the production of cars and computers shows the opportunity cost of computers measured in terms of cars.</a:t>
            </a:r>
            <a:endParaRPr lang="en-US" altLang="en-US" sz="3200" dirty="0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290" y="203374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False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8" name="TPChart" descr="45874B16A42D4297BC87ABA364F66775Chart20170125220326617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354330" y="221069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PGrid" descr="pp_response.png" hidden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4419600"/>
            <a:ext cx="927100" cy="1168400"/>
          </a:xfrm>
          <a:prstGeom prst="rect">
            <a:avLst/>
          </a:prstGeom>
        </p:spPr>
      </p:pic>
      <p:grpSp>
        <p:nvGrpSpPr>
          <p:cNvPr id="4" name="TPCountdown" hidden="1"/>
          <p:cNvGrpSpPr/>
          <p:nvPr>
            <p:custDataLst>
              <p:tags r:id="rId6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3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rtlCol="0" anchor="ctr" anchorCtr="1">
              <a:noAutofit/>
            </a:bodyPr>
            <a:lstStyle/>
            <a:p>
              <a:pPr algn="r"/>
              <a:r>
                <a:rPr lang="en-US" sz="2400" b="1" smtClean="0">
                  <a:latin typeface="Tahoma"/>
                </a:rPr>
                <a:t>30</a:t>
              </a:r>
              <a:endParaRPr lang="en-US" sz="2400" b="1"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ea typeface="MS PGothic" charset="-128"/>
              </a:rPr>
              <a:t>A circular flow diagram shows how dollars flow through financial markets among households and firms.</a:t>
            </a:r>
            <a:endParaRPr lang="en-US" altLang="en-US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5940" y="2156618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False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8" name="TPChart" descr="FB515C1FB35E4013B6C560B5A9289817Chart20170125220327981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220980" y="2821251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PGrid" descr="pp_response.png" hidden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4419600"/>
            <a:ext cx="927100" cy="1168400"/>
          </a:xfrm>
          <a:prstGeom prst="rect">
            <a:avLst/>
          </a:prstGeom>
        </p:spPr>
      </p:pic>
      <p:grpSp>
        <p:nvGrpSpPr>
          <p:cNvPr id="4" name="TPCountdown" hidden="1"/>
          <p:cNvGrpSpPr/>
          <p:nvPr>
            <p:custDataLst>
              <p:tags r:id="rId6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3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rtlCol="0" anchor="ctr" anchorCtr="1">
              <a:noAutofit/>
            </a:bodyPr>
            <a:lstStyle/>
            <a:p>
              <a:pPr algn="r"/>
              <a:r>
                <a:rPr lang="en-US" sz="2400" b="1" smtClean="0">
                  <a:latin typeface="Tahoma"/>
                </a:rPr>
                <a:t>30</a:t>
              </a:r>
              <a:endParaRPr lang="en-US" sz="2400" b="1"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ea typeface="MS PGothic" charset="-128"/>
              </a:rPr>
              <a:t>Positive statements are prescriptive and cannot be confirmed or refuted by examining the evidence.</a:t>
            </a:r>
            <a:endParaRPr lang="en-US" altLang="en-US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5940" y="2156618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False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8" name="TPChart" descr="2ABA3D92E33A4A208E9113D31D97A77EChart20170125220328926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220980" y="2821251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PGrid" descr="pp_response.png" hidden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4419600"/>
            <a:ext cx="927100" cy="1168400"/>
          </a:xfrm>
          <a:prstGeom prst="rect">
            <a:avLst/>
          </a:prstGeom>
        </p:spPr>
      </p:pic>
      <p:grpSp>
        <p:nvGrpSpPr>
          <p:cNvPr id="4" name="TPCountdown" hidden="1"/>
          <p:cNvGrpSpPr/>
          <p:nvPr>
            <p:custDataLst>
              <p:tags r:id="rId6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3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rtlCol="0" anchor="ctr" anchorCtr="1">
              <a:noAutofit/>
            </a:bodyPr>
            <a:lstStyle/>
            <a:p>
              <a:pPr algn="r"/>
              <a:r>
                <a:rPr lang="en-US" sz="2400" b="1" smtClean="0">
                  <a:latin typeface="Tahoma"/>
                </a:rPr>
                <a:t>30</a:t>
              </a:r>
              <a:endParaRPr lang="en-US" sz="2400" b="1"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ea typeface="MS PGothic" charset="-128"/>
              </a:rPr>
              <a:t>In a circular flow diagram, decisions are made by</a:t>
            </a:r>
            <a:endParaRPr lang="en-US" altLang="en-US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>
                <a:ea typeface="MS PGothic" charset="-128"/>
              </a:rPr>
              <a:t>H</a:t>
            </a:r>
            <a:r>
              <a:rPr lang="en-US" altLang="en-US" dirty="0" smtClean="0">
                <a:ea typeface="MS PGothic" charset="-128"/>
              </a:rPr>
              <a:t>ouseholds and firms.  Firms are sellers in the markets for goods and services; households are buyers in the markets for goods and services.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>
                <a:ea typeface="MS PGothic" charset="-128"/>
              </a:rPr>
              <a:t>I</a:t>
            </a:r>
            <a:r>
              <a:rPr lang="en-US" altLang="en-US" dirty="0" smtClean="0">
                <a:ea typeface="MS PGothic" charset="-128"/>
              </a:rPr>
              <a:t>ndividuals and government.  Individuals are sellers in the markets for goods and services; the government is a buyer in the markets for goods and services.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>
                <a:ea typeface="MS PGothic" charset="-128"/>
              </a:rPr>
              <a:t>H</a:t>
            </a:r>
            <a:r>
              <a:rPr lang="en-US" altLang="en-US" dirty="0" smtClean="0">
                <a:ea typeface="MS PGothic" charset="-128"/>
              </a:rPr>
              <a:t>ouseholds and firms.  Firms are buyers in the markets for goods and services; households are sellers in the markets for goods and services.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>
                <a:ea typeface="MS PGothic" charset="-128"/>
              </a:rPr>
              <a:t>I</a:t>
            </a:r>
            <a:r>
              <a:rPr lang="en-US" altLang="en-US" dirty="0" smtClean="0">
                <a:ea typeface="MS PGothic" charset="-128"/>
              </a:rPr>
              <a:t>ndividuals and government.  Individuals are buyers in the markets for goods and services; the government is a seller in the markets for goods and services.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8" name="TPChart" descr="41FC334D20FE43B4B0815A6CE541D941Chart20170125220329859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284480" y="1717887"/>
            <a:ext cx="215900" cy="215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PGrid" descr="pp_response.png" hidden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4419600"/>
            <a:ext cx="927100" cy="1168400"/>
          </a:xfrm>
          <a:prstGeom prst="rect">
            <a:avLst/>
          </a:prstGeom>
        </p:spPr>
      </p:pic>
      <p:grpSp>
        <p:nvGrpSpPr>
          <p:cNvPr id="4" name="TPCountdown" hidden="1"/>
          <p:cNvGrpSpPr/>
          <p:nvPr>
            <p:custDataLst>
              <p:tags r:id="rId6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3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rtlCol="0" anchor="ctr" anchorCtr="1">
              <a:noAutofit/>
            </a:bodyPr>
            <a:lstStyle/>
            <a:p>
              <a:pPr algn="r"/>
              <a:r>
                <a:rPr lang="en-US" sz="2400" b="1" smtClean="0">
                  <a:latin typeface="Tahoma"/>
                </a:rPr>
                <a:t>30</a:t>
              </a:r>
              <a:endParaRPr lang="en-US" sz="2400" b="1"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0" smtClean="0">
                <a:ea typeface="MS PGothic" charset="-128"/>
              </a:rPr>
              <a:t>Which of the following examples does </a:t>
            </a:r>
            <a:r>
              <a:rPr lang="en-US" altLang="en-US" sz="3200" i="1" dirty="0" smtClean="0">
                <a:ea typeface="MS PGothic" charset="-128"/>
              </a:rPr>
              <a:t>not</a:t>
            </a:r>
            <a:r>
              <a:rPr lang="en-US" altLang="en-US" sz="3200" dirty="0" smtClean="0">
                <a:ea typeface="MS PGothic" charset="-128"/>
              </a:rPr>
              <a:t> correctly describe the movement of $10 through a circular flow diagram?</a:t>
            </a:r>
            <a:endParaRPr lang="en-US" altLang="en-US" sz="32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700" y="2044150"/>
            <a:ext cx="4114800" cy="4525963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A firm sells a hat for $10.  The firm uses the $10 to hire another employee.  The employee uses $10 of her wages to pay her cell phone bill.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An individual works for a firm for $10 per hour editing textbooks.  The firm sells a textbook to a consumer.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An individual buys one share of stock for $10.  The firm that sold the stock uses the $10 to pay back interest on a loan from the U.S. government’s Small Business Administration (SBA).  The SBA uses the $10 to pay one of its employees.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A consumer buys a gourmet sandwich for $10.  The owner of the sandwich shop uses the $10 to pay one of her employees.  The employee uses $10 of his wages to purchase a book.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8" name="TPChart" descr="48A5AC62F59F4806998A8A88EE8FA2A2Chart20170125220330913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251460" y="3475017"/>
            <a:ext cx="177800" cy="177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PGrid" descr="pp_response.png" hidden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4419600"/>
            <a:ext cx="927100" cy="1168400"/>
          </a:xfrm>
          <a:prstGeom prst="rect">
            <a:avLst/>
          </a:prstGeom>
        </p:spPr>
      </p:pic>
      <p:grpSp>
        <p:nvGrpSpPr>
          <p:cNvPr id="4" name="TPCountdown" hidden="1"/>
          <p:cNvGrpSpPr/>
          <p:nvPr>
            <p:custDataLst>
              <p:tags r:id="rId6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3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rtlCol="0" anchor="ctr" anchorCtr="1">
              <a:noAutofit/>
            </a:bodyPr>
            <a:lstStyle/>
            <a:p>
              <a:pPr algn="r"/>
              <a:r>
                <a:rPr lang="en-US" sz="2400" b="1" smtClean="0">
                  <a:latin typeface="Tahoma"/>
                </a:rPr>
                <a:t>30</a:t>
              </a:r>
              <a:endParaRPr lang="en-US" sz="2400" b="1"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4396103" y="283122"/>
            <a:ext cx="4428034" cy="1143000"/>
          </a:xfrm>
        </p:spPr>
        <p:txBody>
          <a:bodyPr>
            <a:noAutofit/>
          </a:bodyPr>
          <a:lstStyle/>
          <a:p>
            <a:r>
              <a:rPr lang="en-US" altLang="en-US" sz="2800" dirty="0" smtClean="0">
                <a:ea typeface="MS PGothic" charset="-128"/>
              </a:rPr>
              <a:t>On the production possibilities graph, which points are efficient?</a:t>
            </a:r>
            <a:endParaRPr lang="en-US" altLang="en-US" sz="28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700" y="29527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A, B, and D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C, F, and G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A, B, F, and G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8" name="TPChart" descr="360EAEFB23264AD5820DB7AA1820EE43Chart20170125220331945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pic>
        <p:nvPicPr>
          <p:cNvPr id="14" name="Picture 13" descr="Untitled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7" y="0"/>
            <a:ext cx="3180073" cy="2915067"/>
          </a:xfrm>
          <a:prstGeom prst="rect">
            <a:avLst/>
          </a:prstGeom>
        </p:spPr>
      </p:pic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78740" y="312965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PGrid" descr="pp_response.png" hidden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4419600"/>
            <a:ext cx="927100" cy="1168400"/>
          </a:xfrm>
          <a:prstGeom prst="rect">
            <a:avLst/>
          </a:prstGeom>
        </p:spPr>
      </p:pic>
      <p:grpSp>
        <p:nvGrpSpPr>
          <p:cNvPr id="4" name="TPCountdown" hidden="1"/>
          <p:cNvGrpSpPr/>
          <p:nvPr>
            <p:custDataLst>
              <p:tags r:id="rId6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3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rtlCol="0" anchor="ctr" anchorCtr="1">
              <a:noAutofit/>
            </a:bodyPr>
            <a:lstStyle/>
            <a:p>
              <a:pPr algn="r"/>
              <a:r>
                <a:rPr lang="en-US" sz="2400" b="1" smtClean="0">
                  <a:latin typeface="Tahoma"/>
                </a:rPr>
                <a:t>30</a:t>
              </a:r>
              <a:endParaRPr lang="en-US" sz="2400" b="1"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393700" y="759886"/>
            <a:ext cx="4114800" cy="2284212"/>
          </a:xfrm>
        </p:spPr>
        <p:txBody>
          <a:bodyPr>
            <a:noAutofit/>
          </a:bodyPr>
          <a:lstStyle/>
          <a:p>
            <a:r>
              <a:rPr lang="en-US" altLang="en-US" sz="2000" dirty="0" smtClean="0">
                <a:ea typeface="MS PGothic" charset="-128"/>
              </a:rPr>
              <a:t>Fruit of the Loom’s production possibilities between “</a:t>
            </a:r>
            <a:r>
              <a:rPr lang="en-US" altLang="en-US" sz="2000" dirty="0" err="1" smtClean="0">
                <a:ea typeface="MS PGothic" charset="-128"/>
              </a:rPr>
              <a:t>tighty-whities</a:t>
            </a:r>
            <a:r>
              <a:rPr lang="en-US" altLang="en-US" sz="2000" dirty="0" smtClean="0">
                <a:ea typeface="MS PGothic" charset="-128"/>
              </a:rPr>
              <a:t>” (T-W's) and boxers: Refer to the Fruit of the Loom's table above. What is the opportunity cost of increasing the production of T-W’s from 0 to 10?</a:t>
            </a:r>
            <a:endParaRPr lang="en-US" altLang="en-US" sz="20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72441" y="3044098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25 boxers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10 boxers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10 T-W’s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25 T-W’s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8" name="TPChart" descr="BD361D0873624A9D8495D06DFD203ED5Chart20170125220332975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331290"/>
              </p:ext>
            </p:extLst>
          </p:nvPr>
        </p:nvGraphicFramePr>
        <p:xfrm>
          <a:off x="1539241" y="146495"/>
          <a:ext cx="6096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Document" r:id="rId11" imgW="6096000" imgH="698500" progId="Word.Document.12">
                  <p:embed/>
                </p:oleObj>
              </mc:Choice>
              <mc:Fallback>
                <p:oleObj name="Document" r:id="rId11" imgW="6096000" imgH="69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39241" y="146495"/>
                        <a:ext cx="60960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1"/>
          <p:cNvSpPr/>
          <p:nvPr>
            <p:custDataLst>
              <p:tags r:id="rId5"/>
            </p:custDataLst>
          </p:nvPr>
        </p:nvSpPr>
        <p:spPr>
          <a:xfrm rot="10800000">
            <a:off x="157481" y="3708731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PGrid" descr="pp_response.png" hidden="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4419600"/>
            <a:ext cx="927100" cy="1168400"/>
          </a:xfrm>
          <a:prstGeom prst="rect">
            <a:avLst/>
          </a:prstGeom>
        </p:spPr>
      </p:pic>
      <p:grpSp>
        <p:nvGrpSpPr>
          <p:cNvPr id="4" name="TPCountdown" hidden="1"/>
          <p:cNvGrpSpPr/>
          <p:nvPr>
            <p:custDataLst>
              <p:tags r:id="rId7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3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rtlCol="0" anchor="ctr" anchorCtr="1">
              <a:noAutofit/>
            </a:bodyPr>
            <a:lstStyle/>
            <a:p>
              <a:pPr algn="r"/>
              <a:r>
                <a:rPr lang="en-US" sz="2400" b="1" smtClean="0">
                  <a:latin typeface="Tahoma"/>
                </a:rPr>
                <a:t>30</a:t>
              </a:r>
              <a:endParaRPr lang="en-US" sz="2400" b="1"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393700" y="1823302"/>
            <a:ext cx="4250960" cy="1143000"/>
          </a:xfrm>
        </p:spPr>
        <p:txBody>
          <a:bodyPr>
            <a:noAutofit/>
          </a:bodyPr>
          <a:lstStyle/>
          <a:p>
            <a:r>
              <a:rPr lang="en-US" altLang="en-US" sz="2400" dirty="0" smtClean="0">
                <a:ea typeface="MS PGothic" charset="-128"/>
              </a:rPr>
              <a:t>Fruit of the Loom’s production possibilities between “</a:t>
            </a:r>
            <a:r>
              <a:rPr lang="en-US" altLang="en-US" sz="2400" dirty="0" err="1" smtClean="0">
                <a:ea typeface="MS PGothic" charset="-128"/>
              </a:rPr>
              <a:t>tighty-whities</a:t>
            </a:r>
            <a:r>
              <a:rPr lang="en-US" altLang="en-US" sz="2400" dirty="0" smtClean="0">
                <a:ea typeface="MS PGothic" charset="-128"/>
              </a:rPr>
              <a:t>” (T-W's) and boxers</a:t>
            </a:r>
            <a:r>
              <a:rPr lang="en-US" altLang="en-US" sz="2400" dirty="0" smtClean="0">
                <a:ea typeface="MS PGothic" charset="-128"/>
              </a:rPr>
              <a:t>: Refer </a:t>
            </a:r>
            <a:r>
              <a:rPr lang="en-US" altLang="en-US" sz="2400" dirty="0" smtClean="0">
                <a:ea typeface="MS PGothic" charset="-128"/>
              </a:rPr>
              <a:t>to the Fruit of the Loom's table above. What is the opportunity cost of increasing the production of T-W’s from 20 to 30?</a:t>
            </a:r>
            <a:endParaRPr lang="en-US" altLang="en-US" sz="24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3700" y="3833018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10 boxers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10 T-W’s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20 boxers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20 T-W’s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8" name="TPChart" descr="A9DC8615F64849CB903F4ECFB5071E2DChart20170125220333980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170262"/>
              </p:ext>
            </p:extLst>
          </p:nvPr>
        </p:nvGraphicFramePr>
        <p:xfrm>
          <a:off x="1348476" y="219884"/>
          <a:ext cx="6096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Document" r:id="rId11" imgW="6096000" imgH="698500" progId="Word.Document.12">
                  <p:embed/>
                </p:oleObj>
              </mc:Choice>
              <mc:Fallback>
                <p:oleObj name="Document" r:id="rId11" imgW="6096000" imgH="69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48476" y="219884"/>
                        <a:ext cx="60960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1"/>
          <p:cNvSpPr/>
          <p:nvPr>
            <p:custDataLst>
              <p:tags r:id="rId5"/>
            </p:custDataLst>
          </p:nvPr>
        </p:nvSpPr>
        <p:spPr>
          <a:xfrm rot="10800000">
            <a:off x="78740" y="5082868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PGrid" descr="pp_response.png" hidden="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4419600"/>
            <a:ext cx="927100" cy="1168400"/>
          </a:xfrm>
          <a:prstGeom prst="rect">
            <a:avLst/>
          </a:prstGeom>
        </p:spPr>
      </p:pic>
      <p:grpSp>
        <p:nvGrpSpPr>
          <p:cNvPr id="4" name="TPCountdown" hidden="1"/>
          <p:cNvGrpSpPr/>
          <p:nvPr>
            <p:custDataLst>
              <p:tags r:id="rId7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3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rtlCol="0" anchor="ctr" anchorCtr="1">
              <a:noAutofit/>
            </a:bodyPr>
            <a:lstStyle/>
            <a:p>
              <a:pPr algn="r"/>
              <a:r>
                <a:rPr lang="en-US" sz="2400" b="1" smtClean="0">
                  <a:latin typeface="Tahoma"/>
                </a:rPr>
                <a:t>30</a:t>
              </a:r>
              <a:endParaRPr lang="en-US" sz="2400" b="1"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7"/>
  <p:tag name="TPFULLVERSION" val="7.5.3.2"/>
  <p:tag name="PPTVERSION" val="14"/>
  <p:tag name="TPOS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COUNTDOWNSECONDS" val="30"/>
  <p:tag name="TYP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ABA3D92E33A4A208E9113D31D97A77E"/>
  <p:tag name="AUTOOPENPOLL" val="False"/>
  <p:tag name="TYPE" val="TrueFalse"/>
  <p:tag name="TPSLIDEBULLETSTYLE" val="2"/>
  <p:tag name="TPQUESTIONXML" val="&lt;?xml version=&quot;1.0&quot; encoding=&quot;UTF-8&quot; standalone=&quot;yes&quot;?&gt;&lt;questionlist&gt;&lt;properties&gt;&lt;guid&gt;F2B2BF70E04B47BA807F4C1828A66E43&lt;/guid&gt;&lt;date&gt;1/25/2017 10:03:26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2ABA3D92E33A4A208E9113D31D97A77E&lt;/guid&gt;&lt;repollguid&gt;ABD9B757D012481A88D9B131D5673B18&lt;/repollguid&gt;&lt;sourceid&gt;B9E4A9BB9E57433A85C1C71509161936&lt;/sourceid&gt;&lt;questiontext&gt;Positive statements are prescriptive and cannot be confirmed or refuted by examining the evidence.&lt;/questiontext&gt;&lt;showresults&gt;True&lt;/showresults&gt;&lt;responsegrid&gt;2&lt;/responsegrid&gt;&lt;countdowntimer&gt;True&lt;/countdowntimer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truefalse&gt;True&lt;/truefalse&gt;&lt;answers&gt;&lt;answer&gt;&lt;guid&gt;B1B9FF73C0BB43CD84E966757ACF48AF&lt;/guid&gt;&lt;answertext&gt;True&lt;/answertext&gt;&lt;valuetype&gt;-1&lt;/valuetype&gt;&lt;/answer&gt;&lt;answer&gt;&lt;guid&gt;D237771E9FB44733B750D1B194982A0B&lt;/guid&gt;&lt;answertext&gt;False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COUNTDOWNSECONDS" val="30"/>
  <p:tag name="TYP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5874B16A42D4297BC87ABA364F66775"/>
  <p:tag name="AUTOOPENPOLL" val="False"/>
  <p:tag name="TYPE" val="TrueFalse"/>
  <p:tag name="TPSLIDEBULLETSTYLE" val="2"/>
  <p:tag name="TPQUESTIONXML" val="&lt;?xml version=&quot;1.0&quot; encoding=&quot;UTF-8&quot; standalone=&quot;yes&quot;?&gt;&lt;questionlist&gt;&lt;properties&gt;&lt;guid&gt;22333FC8E603472087A6DE26A31D7B71&lt;/guid&gt;&lt;date&gt;1/25/2017 10:03:26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45874B16A42D4297BC87ABA364F66775&lt;/guid&gt;&lt;repollguid&gt;9670D3DBD69D4F7AAA1651E78BEA4250&lt;/repollguid&gt;&lt;sourceid&gt;1689436D27D14F62882579909205AA4B&lt;/sourceid&gt;&lt;questiontext&gt;A production possibilities frontier that illustrates the production of cars and computers shows the opportunity cost of computers measured in terms of cars.&lt;/questiontext&gt;&lt;showresults&gt;True&lt;/showresults&gt;&lt;responsegrid&gt;2&lt;/responsegrid&gt;&lt;countdowntimer&gt;True&lt;/countdowntimer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truefalse&gt;True&lt;/truefalse&gt;&lt;answers&gt;&lt;answer&gt;&lt;guid&gt;0E878FE3E27E41DB8C5E273F383821BA&lt;/guid&gt;&lt;answertext&gt;True&lt;/answertext&gt;&lt;valuetype&gt;1&lt;/valuetype&gt;&lt;/answer&gt;&lt;answer&gt;&lt;guid&gt;A19C5EDC095045FE8C8F3ED50A21ADF6&lt;/guid&gt;&lt;answertext&gt;False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1FC334D20FE43B4B0815A6CE541D941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3A2D496BEB224B96A73B3C5E2B4ECE35&lt;/guid&gt;&lt;date&gt;1/25/2017 10:03:26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41FC334D20FE43B4B0815A6CE541D941&lt;/guid&gt;&lt;repollguid&gt;8DF759FE8DC34307B4E0CF7F479593A4&lt;/repollguid&gt;&lt;sourceid&gt;00F0FA8A3553456E925521AE24618040&lt;/sourceid&gt;&lt;questiontext&gt;In a circular flow diagram, decisions are made by&lt;/questiontext&gt;&lt;showresults&gt;True&lt;/showresults&gt;&lt;responsegrid&gt;2&lt;/responsegrid&gt;&lt;countdowntimer&gt;True&lt;/countdowntimer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4D9E406FE5C240819F7C123C499ED86F&lt;/guid&gt;&lt;answertext&gt;Households and firms.  Firms are sellers in the markets for goods and services; households are buyers in the markets for goods and services.&lt;/answertext&gt;&lt;valuetype&gt;1&lt;/valuetype&gt;&lt;/answer&gt;&lt;answer&gt;&lt;guid&gt;7E05237BE62D46FA9B4911B9681A2A89&lt;/guid&gt;&lt;answertext&gt;Individuals and government.  Individuals are sellers in the markets for goods and services; the government is a buyer in the markets for goods and services.&lt;/answertext&gt;&lt;valuetype&gt;-1&lt;/valuetype&gt;&lt;/answer&gt;&lt;answer&gt;&lt;guid&gt;376295714FC541D4A818E5372CB2054C&lt;/guid&gt;&lt;answertext&gt;Households and firms.  Firms are buyers in the markets for goods and services; households are sellers in the markets for goods and services.&lt;/answertext&gt;&lt;valuetype&gt;-1&lt;/valuetype&gt;&lt;/answer&gt;&lt;answer&gt;&lt;guid&gt;4E3803A78DCD4B02A27001BFD3206A22&lt;/guid&gt;&lt;answertext&gt;Individuals and government.  Individuals are buyers in the markets for goods and services; the government is a seller in the markets for goods and services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COUNTDOWNSECONDS" val="30"/>
  <p:tag name="TYPE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8A5AC62F59F4806998A8A88EE8FA2A2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D5A4AA5DB02244A6BA734421C6AFEBAD&lt;/guid&gt;&lt;date&gt;1/25/2017 10:03:26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48A5AC62F59F4806998A8A88EE8FA2A2&lt;/guid&gt;&lt;repollguid&gt;4020B6C3E6B744728CAA946A650F63F5&lt;/repollguid&gt;&lt;sourceid&gt;A70BE05251584C998522B0FE4D256E19&lt;/sourceid&gt;&lt;questiontext&gt;Which of the following examples does not correctly describe the movement of $10 through a circular flow diagram?&lt;/questiontext&gt;&lt;showresults&gt;True&lt;/showresults&gt;&lt;responsegrid&gt;2&lt;/responsegrid&gt;&lt;countdowntimer&gt;True&lt;/countdowntimer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F8C77ACFC9A84150B178B3655EDBE438&lt;/guid&gt;&lt;answertext&gt;A firm sells a hat for $10.  The firm uses the $10 to hire another employee.  The employee uses $10 of her wages to pay her cell phone bill.&lt;/answertext&gt;&lt;valuetype&gt;-1&lt;/valuetype&gt;&lt;/answer&gt;&lt;answer&gt;&lt;guid&gt;84E124AEA3F54E1A9ECC19B92FD8BBD2&lt;/guid&gt;&lt;answertext&gt;An individual works for a firm for $10 per hour editing textbooks.  The firm sells a textbook to a consumer.&lt;/answertext&gt;&lt;valuetype&gt;-1&lt;/valuetype&gt;&lt;/answer&gt;&lt;answer&gt;&lt;guid&gt;F5AF5AFE85D4466BB7C5D6F76E1D3DAB&lt;/guid&gt;&lt;answertext&gt;An individual buys one share of stock for $10.  The firm that sold the stock uses the $10 to pay back interest on a loan from the U.S. government’s Small Business Administration (SBA).  The SBA uses the $10 to pay one of its employees.&lt;/answertext&gt;&lt;valuetype&gt;1&lt;/valuetype&gt;&lt;/answer&gt;&lt;answer&gt;&lt;guid&gt;8BADEABE0ABD4286B2A18C2E2AA2C556&lt;/guid&gt;&lt;answertext&gt;A consumer buys a gourmet sandwich for $10.  The owner of the sandwich shop uses the $10 to pay one of her employees.  The employee uses $10 of his wages to purchase a book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COUNTDOWNSECONDS" val="30"/>
  <p:tag name="TYPE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60EAEFB23264AD5820DB7AA1820EE43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9CD12E13F60F4EF4AEF91FD1D082E846&lt;/guid&gt;&lt;date&gt;1/25/2017 10:03:26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360EAEFB23264AD5820DB7AA1820EE43&lt;/guid&gt;&lt;repollguid&gt;26ABADD248004DB3911007BF1EFB482A&lt;/repollguid&gt;&lt;sourceid&gt;9B6224E5FCCE43C897288C6A656D775E&lt;/sourceid&gt;&lt;questiontext&gt;On the production possibilities graph, which points are efficient?&lt;/questiontext&gt;&lt;showresults&gt;True&lt;/showresults&gt;&lt;responsegrid&gt;2&lt;/responsegrid&gt;&lt;countdowntimer&gt;True&lt;/countdowntimer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BB41A7CF1F3A4A40A147302178395D77&lt;/guid&gt;&lt;answertext&gt;A, B, and D&lt;/answertext&gt;&lt;valuetype&gt;1&lt;/valuetype&gt;&lt;/answer&gt;&lt;answer&gt;&lt;guid&gt;3D369C9FCCCA4AF8BC3E46CBD8BE347F&lt;/guid&gt;&lt;answertext&gt;C, F, and G&lt;/answertext&gt;&lt;valuetype&gt;-1&lt;/valuetype&gt;&lt;/answer&gt;&lt;answer&gt;&lt;guid&gt;1E2E465734174243A3F3B9C3076F171C&lt;/guid&gt;&lt;answertext&gt;E&lt;/answertext&gt;&lt;valuetype&gt;-1&lt;/valuetype&gt;&lt;/answer&gt;&lt;answer&gt;&lt;guid&gt;2D622350C08F4FAEBA9465228891C8C2&lt;/guid&gt;&lt;answertext&gt;A, B, F, and G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COUNTDOWNSECONDS" val="30"/>
  <p:tag name="TYPE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D361D0873624A9D8495D06DFD203ED5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23D9D0F591E24E54A8A58A9F8A7C704D&lt;/guid&gt;&lt;date&gt;1/25/2017 10:03:26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BD361D0873624A9D8495D06DFD203ED5&lt;/guid&gt;&lt;repollguid&gt;62C2084F03614B45AED971A1BC3EC3AB&lt;/repollguid&gt;&lt;sourceid&gt;82367E9C6EB04F5A9F335EC698F744B5&lt;/sourceid&gt;&lt;questiontext&gt;Fruit of the Loom’s production possibilities between “tighty-whities” (T-W's) and boxers: Refer to the Fruit of the Loom's table above. What is the opportunity cost of increasing the production of T-W’s from 0 to 10?&lt;/questiontext&gt;&lt;showresults&gt;True&lt;/showresults&gt;&lt;responsegrid&gt;2&lt;/responsegrid&gt;&lt;countdowntimer&gt;True&lt;/countdowntimer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6AF9499C91AC46FCBC2D42BA55C5467C&lt;/guid&gt;&lt;answertext&gt;25 boxers&lt;/answertext&gt;&lt;valuetype&gt;-1&lt;/valuetype&gt;&lt;/answer&gt;&lt;answer&gt;&lt;guid&gt;816FA6AE78524947ABD637EEFE698CB0&lt;/guid&gt;&lt;answertext&gt;10 boxers&lt;/answertext&gt;&lt;valuetype&gt;1&lt;/valuetype&gt;&lt;/answer&gt;&lt;answer&gt;&lt;guid&gt;86DD7DA4ACE74FCD9A51DF0189AAA325&lt;/guid&gt;&lt;answertext&gt;10 T-W’s&lt;/answertext&gt;&lt;valuetype&gt;-1&lt;/valuetype&gt;&lt;/answer&gt;&lt;answer&gt;&lt;guid&gt;979B10AA4176444D8AF982CC5DB0D422&lt;/guid&gt;&lt;answertext&gt;25 T-W’s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COUNTDOWNSECONDS" val="30"/>
  <p:tag name="TYPE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9DC8615F64849CB903F4ECFB5071E2D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B7498992DF3447CBA63055CBD68A42AB&lt;/guid&gt;&lt;date&gt;1/25/2017 10:03:26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A9DC8615F64849CB903F4ECFB5071E2D&lt;/guid&gt;&lt;repollguid&gt;1D62B1625A634D25AFF78D683BE89B15&lt;/repollguid&gt;&lt;sourceid&gt;2B0FA3FE1E4B47C689DF9271A0340C68&lt;/sourceid&gt;&lt;questiontext&gt;Fruit of the Loom’s production possibilities between “tighty-whities” (T-W's) and boxers:Refer to the Fruit of the Loom's table above. What is the opportunity cost of increasing the production of T-W’s from 20 to 30?&lt;/questiontext&gt;&lt;showresults&gt;True&lt;/showresults&gt;&lt;responsegrid&gt;2&lt;/responsegrid&gt;&lt;countdowntimer&gt;True&lt;/countdowntimer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D0A551FEBDE84088AC31591365164D2B&lt;/guid&gt;&lt;answertext&gt;10 boxers&lt;/answertext&gt;&lt;valuetype&gt;-1&lt;/valuetype&gt;&lt;/answer&gt;&lt;answer&gt;&lt;guid&gt;943F5C9597294CA99EB97C17F0610B86&lt;/guid&gt;&lt;answertext&gt;10 T-W’s&lt;/answertext&gt;&lt;valuetype&gt;-1&lt;/valuetype&gt;&lt;/answer&gt;&lt;answer&gt;&lt;guid&gt;96B5BA2E05F7420696C5E6F310F1FBD3&lt;/guid&gt;&lt;answertext&gt;20 boxers&lt;/answertext&gt;&lt;valuetype&gt;1&lt;/valuetype&gt;&lt;/answer&gt;&lt;answer&gt;&lt;guid&gt;14EF9343EAF84C35AE7E6CA0468733B4&lt;/guid&gt;&lt;answertext&gt;20 T-W’s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COUNTDOWNSECONDS" val="30"/>
  <p:tag name="TYP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74D2DE459244683A15C37FEB8186116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1129144092E5475A973C8C763BAB6D35&lt;/guid&gt;&lt;date&gt;1/25/2017 10:03:26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674D2DE459244683A15C37FEB8186116&lt;/guid&gt;&lt;repollguid&gt;D7CC36CBCCE5477EBA5714D29B876F94&lt;/repollguid&gt;&lt;sourceid&gt;8C182C1B45F14413AD1FF3B479933886&lt;/sourceid&gt;&lt;questiontext&gt;Fruit of the Loom’s production possibilities between “tighty-whities” (T-W's) and boxers: Refer to the Fruit of the Loom's table above. What is the opportunity cost of increasing the production of boxers from 0 to 25?&lt;/questiontext&gt;&lt;showresults&gt;True&lt;/showresults&gt;&lt;responsegrid&gt;2&lt;/responsegrid&gt;&lt;countdowntimer&gt;True&lt;/countdowntimer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CBFBE06A32B648BA974242501BED3F4D&lt;/guid&gt;&lt;answertext&gt;25 T-W’s&lt;/answertext&gt;&lt;valuetype&gt;-1&lt;/valuetype&gt;&lt;/answer&gt;&lt;answer&gt;&lt;guid&gt;08B8C23B2B3D44729CFE2C353FF9DED2&lt;/guid&gt;&lt;answertext&gt;10 T-W’s&lt;/answertext&gt;&lt;valuetype&gt;1&lt;/valuetype&gt;&lt;/answer&gt;&lt;answer&gt;&lt;guid&gt;D471C78539C64A6C8D72394A50AFF015&lt;/guid&gt;&lt;answertext&gt;25 boxers&lt;/answertext&gt;&lt;valuetype&gt;-1&lt;/valuetype&gt;&lt;/answer&gt;&lt;answer&gt;&lt;guid&gt;F8F180A59F1642F3AF2FB50CB3C3B095&lt;/guid&gt;&lt;answertext&gt;10 boxers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COUNTDOWNSECONDS" val="30"/>
  <p:tag name="TYPE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62646F7A26A4C819EB54DE43272ECCA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DD1089C66DCA42838ABED36446727F48&lt;/guid&gt;&lt;date&gt;1/25/2017 10:03:26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562646F7A26A4C819EB54DE43272ECCA&lt;/guid&gt;&lt;repollguid&gt;DA90F05B957D44B580C9366BC0671C21&lt;/repollguid&gt;&lt;sourceid&gt;7548706CD4FD44E789E65CB05EAA1087&lt;/sourceid&gt;&lt;questiontext&gt;In the figure above, assume the economy is producing at point D; then a technological innovation is discovered that reduces the production costs of pizza. As a result, the economy would be able to produce more&lt;/questiontext&gt;&lt;showresults&gt;True&lt;/showresults&gt;&lt;responsegrid&gt;2&lt;/responsegrid&gt;&lt;countdowntimer&gt;True&lt;/countdowntimer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CA8FA7B010F04302A8A6C66AE4052AD5&lt;/guid&gt;&lt;answertext&gt;CDs only.&lt;/answertext&gt;&lt;valuetype&gt;-1&lt;/valuetype&gt;&lt;/answer&gt;&lt;answer&gt;&lt;guid&gt;5A66B55FC3A44622A992D0B8E036BBC2&lt;/guid&gt;&lt;answertext&gt;pizzas only.&lt;/answertext&gt;&lt;valuetype&gt;-1&lt;/valuetype&gt;&lt;/answer&gt;&lt;answer&gt;&lt;guid&gt;2E9840DB1AD64F55B9CDF6C6E16E0CF7&lt;/guid&gt;&lt;answertext&gt;more CDs and more pizzas.&lt;/answertext&gt;&lt;valuetype&gt;1&lt;/valuetype&gt;&lt;/answer&gt;&lt;answer&gt;&lt;guid&gt;FDA19BAC2D8B4566858CDD6E2A42FAE5&lt;/guid&gt;&lt;answertext&gt;more CDs or more pizzas but not more of both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COUNTDOWNSECONDS" val="30"/>
  <p:tag name="TYPE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9399625777E4783BE37CBB6D12C4777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4596E38526E24F128E0F2E1BBD3774D5&lt;/guid&gt;&lt;date&gt;1/25/2017 10:03:26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F9399625777E4783BE37CBB6D12C4777&lt;/guid&gt;&lt;repollguid&gt;B470399761BA4ADA9498827A7B16A607&lt;/repollguid&gt;&lt;sourceid&gt;88C453F9AE644E18A62D719A258BF171&lt;/sourceid&gt;&lt;questiontext&gt;For the production possibilities frontier above, identify which of the following statements is incorrect:&lt;/questiontext&gt;&lt;showresults&gt;True&lt;/showresults&gt;&lt;responsegrid&gt;2&lt;/responsegrid&gt;&lt;countdowntimer&gt;True&lt;/countdowntimer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70A9B5FB70E9411683C8F36E6D280942&lt;/guid&gt;&lt;answertext&gt;production points A and  B are efficient&lt;/answertext&gt;&lt;valuetype&gt;-1&lt;/valuetype&gt;&lt;/answer&gt;&lt;answer&gt;&lt;guid&gt;3546504E85894F0F889E802CC1E931AD&lt;/guid&gt;&lt;answertext&gt;production points D and E are efficient&lt;/answertext&gt;&lt;valuetype&gt;1&lt;/valuetype&gt;&lt;/answer&gt;&lt;answer&gt;&lt;guid&gt;D83DAF168F404D07AB84DA644876B6B6&lt;/guid&gt;&lt;answertext&gt;production points F and G are unattainable&lt;/answertext&gt;&lt;valuetype&gt;-1&lt;/valuetype&gt;&lt;/answer&gt;&lt;answer&gt;&lt;guid&gt;4802A558508B42ADBDED4EB996071B7B&lt;/guid&gt;&lt;answertext&gt;production point E is inefficient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COUNTDOWNSECONDS" val="30"/>
  <p:tag name="TYPE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603C388A9DB409EBAFA553A0310D02D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C55B46620D1A4ADDB0B63CEA82CCEEBE&lt;/guid&gt;&lt;date&gt;1/25/2017 10:03:26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F603C388A9DB409EBAFA553A0310D02D&lt;/guid&gt;&lt;repollguid&gt;3398179F4F644A60B0CB6D0312F89600&lt;/repollguid&gt;&lt;sourceid&gt;7034D2C57FE144E197714DED5BB545D4&lt;/sourceid&gt;&lt;questiontext&gt;On a production possibilities frontier showing military goods and consumer goods, which of the following is most likely to cause an inward shift of the PPF?&lt;/questiontext&gt;&lt;showresults&gt;True&lt;/showresults&gt;&lt;responsegrid&gt;2&lt;/responsegrid&gt;&lt;countdowntimer&gt;True&lt;/countdowntimer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621D184C60104E4AA453F051606FBBCE&lt;/guid&gt;&lt;answertext&gt;destruction of economic resources because of war&lt;/answertext&gt;&lt;valuetype&gt;1&lt;/valuetype&gt;&lt;/answer&gt;&lt;answer&gt;&lt;guid&gt;20CDB941BB9148FE8413EBE56420C5FE&lt;/guid&gt;&lt;answertext&gt;a decrease in society’s preferences for military goods relative to consumer goods&lt;/answertext&gt;&lt;valuetype&gt;-1&lt;/valuetype&gt;&lt;/answer&gt;&lt;answer&gt;&lt;guid&gt;3293513D788043BD8E2394733FA5821F&lt;/guid&gt;&lt;answertext&gt;a decrease in society’s preferences for consumer goods relative to military&lt;/answertext&gt;&lt;valuetype&gt;-1&lt;/valuetype&gt;&lt;/answer&gt;&lt;answer&gt;&lt;guid&gt;888080A5CF8B4AFCA1B3678E4D03BD72&lt;/guid&gt;&lt;answertext&gt;technological advances in the aerospace industry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COUNTDOWNSECONDS" val="30"/>
  <p:tag name="TYPE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COUNTDOWNSECONDS" val="30"/>
  <p:tag name="TYPE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5E3593F52E94186A0FDBAF302050B52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A7048E8CC2C34BA5A6AAC545EB2F7DC5&lt;/guid&gt;&lt;date&gt;1/25/2017 10:03:26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A5E3593F52E94186A0FDBAF302050B52&lt;/guid&gt;&lt;repollguid&gt;13C64B2F2FA2463FB3FE4C7CA468B05D&lt;/repollguid&gt;&lt;sourceid&gt;CCBB50813DAD4823BCB0A4DBDCE346CC&lt;/sourceid&gt;&lt;questiontext&gt;As we move to the right on a bowed outward production possibilities frontier, we see:&lt;/questiontext&gt;&lt;showresults&gt;True&lt;/showresults&gt;&lt;responsegrid&gt;2&lt;/responsegrid&gt;&lt;countdowntimer&gt;True&lt;/countdowntimer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F57182B80F7A4D3598FE4F5C03CFAF54&lt;/guid&gt;&lt;answertext&gt;increasing labor productivity&lt;/answertext&gt;&lt;valuetype&gt;-1&lt;/valuetype&gt;&lt;/answer&gt;&lt;answer&gt;&lt;guid&gt;FAD238F7BA954BCC99C908A130549E6C&lt;/guid&gt;&lt;answertext&gt;decreasing labor productivity&lt;/answertext&gt;&lt;valuetype&gt;-1&lt;/valuetype&gt;&lt;/answer&gt;&lt;answer&gt;&lt;guid&gt;B7339C0442EB4CE5BD4B631FA320A341&lt;/guid&gt;&lt;answertext&gt;increasing opportunity cost&lt;/answertext&gt;&lt;valuetype&gt;1&lt;/valuetype&gt;&lt;/answer&gt;&lt;answer&gt;&lt;guid&gt;35BF95CAC9614801A12650CA7E9A9976&lt;/guid&gt;&lt;answertext&gt;decreasing opportunity cost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COUNTDOWNSECONDS" val="30"/>
  <p:tag name="TYP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B515C1FB35E4013B6C560B5A9289817"/>
  <p:tag name="AUTOOPENPOLL" val="False"/>
  <p:tag name="TYPE" val="TrueFalse"/>
  <p:tag name="TPSLIDEBULLETSTYLE" val="2"/>
  <p:tag name="TPQUESTIONXML" val="&lt;?xml version=&quot;1.0&quot; encoding=&quot;UTF-8&quot; standalone=&quot;yes&quot;?&gt;&lt;questionlist&gt;&lt;properties&gt;&lt;guid&gt;2FF55CFA5068402CB59E96D85CDCFE25&lt;/guid&gt;&lt;date&gt;1/25/2017 10:03:26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FB515C1FB35E4013B6C560B5A9289817&lt;/guid&gt;&lt;repollguid&gt;451EE4A3611341ACB37FDAAE8F46E825&lt;/repollguid&gt;&lt;sourceid&gt;5224CBE3304E4CD39F895B73CC86D527&lt;/sourceid&gt;&lt;questiontext&gt;A circular flow diagram shows how dollars flow through financial markets among households and firms.&lt;/questiontext&gt;&lt;showresults&gt;True&lt;/showresults&gt;&lt;responsegrid&gt;2&lt;/responsegrid&gt;&lt;countdowntimer&gt;True&lt;/countdowntimer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truefalse&gt;True&lt;/truefalse&gt;&lt;answers&gt;&lt;answer&gt;&lt;guid&gt;9D6F822645424E508C0920AB41F32CCA&lt;/guid&gt;&lt;answertext&gt;True&lt;/answertext&gt;&lt;valuetype&gt;-1&lt;/valuetype&gt;&lt;/answer&gt;&lt;answer&gt;&lt;guid&gt;AA91084549C74018849BB7B0ACEB1FBD&lt;/guid&gt;&lt;answertext&gt;False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FC73AFFFA554BD0889A14DCED799B4E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F317D86D9BAF4208BB6A0E0BE53CFFC3&lt;/guid&gt;&lt;date&gt;1/25/2017 10:03:26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0FC73AFFFA554BD0889A14DCED799B4E&lt;/guid&gt;&lt;repollguid&gt;C485BC6B9BEA4C15837EB161E8C7A7D9&lt;/repollguid&gt;&lt;sourceid&gt;8BA8D304760646059ACC8B6720A545B2&lt;/sourceid&gt;&lt;questiontext&gt;Which of the following topics falls within the study of macroeconomics?&lt;/questiontext&gt;&lt;showresults&gt;True&lt;/showresults&gt;&lt;responsegrid&gt;2&lt;/responsegrid&gt;&lt;countdowntimer&gt;True&lt;/countdowntimer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283654A0D1D14E5BAD4A46D235FF4103&lt;/guid&gt;&lt;answertext&gt;your neighbor's decision about how much to save for their vacation&lt;/answertext&gt;&lt;valuetype&gt;-1&lt;/valuetype&gt;&lt;/answer&gt;&lt;answer&gt;&lt;guid&gt;15332DFC7A614FC5B1C6CD9649C501CF&lt;/guid&gt;&lt;answertext&gt;a firm's decision about how much output to produce&lt;/answertext&gt;&lt;valuetype&gt;-1&lt;/valuetype&gt;&lt;/answer&gt;&lt;answer&gt;&lt;guid&gt;B0CA9B30970B476D9D5C0A23BC196E38&lt;/guid&gt;&lt;answertext&gt;the effects of borrowing by the federal government&lt;/answertext&gt;&lt;valuetype&gt;1&lt;/valuetype&gt;&lt;/answer&gt;&lt;answer&gt;&lt;guid&gt;1F2EED8AC7DE4B2C9C67174193FCE64A&lt;/guid&gt;&lt;answertext&gt;the effects of rent control on housing in Chicago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COUNTDOWNSECONDS" val="30"/>
  <p:tag name="TYPE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2F6C803EC5740229A5046EF1B38B670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D5C10E2C962E4951A95FAFC43BE528DC&lt;/guid&gt;&lt;date&gt;1/25/2017 10:03:26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52F6C803EC5740229A5046EF1B38B670&lt;/guid&gt;&lt;repollguid&gt;DC9880CB32D6477A8C1E2643DC1D7F4E&lt;/repollguid&gt;&lt;sourceid&gt;A2C956D0248D42F398313151B2FAAE67&lt;/sourceid&gt;&lt;questiontext&gt;Which of the following illustrates a positive statement followed by a normative statement?&lt;/questiontext&gt;&lt;showresults&gt;True&lt;/showresults&gt;&lt;responsegrid&gt;2&lt;/responsegrid&gt;&lt;countdowntimer&gt;True&lt;/countdowntimer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831B801DA7D44DA6B4AD719CAAD01075&lt;/guid&gt;&lt;answertext&gt;The government should raise the minimum wage.  Minimum-wage laws cause teenage unemployment.&lt;/answertext&gt;&lt;valuetype&gt;-1&lt;/valuetype&gt;&lt;/answer&gt;&lt;answer&gt;&lt;guid&gt;678C61BF291A4AB5BA1FF9CEC17C5E0C&lt;/guid&gt;&lt;answertext&gt;More people in the United States should vote in the next Presidential election.  Non-U.S. citizens should be allowed to vote in U.S. Presidential elections.&lt;/answertext&gt;&lt;valuetype&gt;-1&lt;/valuetype&gt;&lt;/answer&gt;&lt;answer&gt;&lt;guid&gt;C96D5818FA544D56B2812E0B88426347&lt;/guid&gt;&lt;answertext&gt;The Earned Income Tax Credit benefits the working poor.  The government should expand the Earned Income Tax Credit.&lt;/answertext&gt;&lt;valuetype&gt;1&lt;/valuetype&gt;&lt;/answer&gt;&lt;answer&gt;&lt;guid&gt;2388980603A84242A132394C0FCE5AC3&lt;/guid&gt;&lt;answertext&gt;Temporary tariffs protect domestic steel producers.  Import quotas protect domestic farmers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COUNTDOWNSECONDS" val="30"/>
  <p:tag name="TYPE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B7710919CA640FD9EB38AFEB454B184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A075C64605DA4672B563351183F580D1&lt;/guid&gt;&lt;date&gt;1/25/2017 10:03:26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4B7710919CA640FD9EB38AFEB454B184&lt;/guid&gt;&lt;repollguid&gt;23648843D9F5468BA950550BACB7E47D&lt;/repollguid&gt;&lt;sourceid&gt;E8BC5B342C09457F9B61D645895D7A57&lt;/sourceid&gt;&lt;questiontext&gt;“Laws that limit the resale of tickets for entertainment and sports events make potential audience members for those events worse off on average.”&lt;/questiontext&gt;&lt;showresults&gt;True&lt;/showresults&gt;&lt;responsegrid&gt;2&lt;/responsegrid&gt;&lt;countdowntimer&gt;True&lt;/countdowntimer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85AC5622BF004DD9BB719DE50147B431&lt;/guid&gt;&lt;answertext&gt;agree&lt;/answertext&gt;&lt;valuetype&gt;1&lt;/valuetype&gt;&lt;/answer&gt;&lt;answer&gt;&lt;guid&gt;1DFABCCAD77045FF985C76E458EDBF27&lt;/guid&gt;&lt;answertext&gt;disagree&lt;/answertext&gt;&lt;valuetype&gt;-1&lt;/valuetype&gt;&lt;/answer&gt;&lt;answer&gt;&lt;guid&gt;BC6C5A06434843A6BB427F7902A7EA75&lt;/guid&gt;&lt;answertext&gt;uncertain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COUNTDOWNSECONDS" val="30"/>
  <p:tag name="TYP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988</Words>
  <Application>Microsoft Macintosh PowerPoint</Application>
  <PresentationFormat>On-screen Show (4:3)</PresentationFormat>
  <Paragraphs>91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Document</vt:lpstr>
      <vt:lpstr>PowerPoint Presentation</vt:lpstr>
      <vt:lpstr>A production possibilities frontier that illustrates the production of cars and computers shows the opportunity cost of computers measured in terms of cars.</vt:lpstr>
      <vt:lpstr>A circular flow diagram shows how dollars flow through financial markets among households and firms.</vt:lpstr>
      <vt:lpstr>Positive statements are prescriptive and cannot be confirmed or refuted by examining the evidence.</vt:lpstr>
      <vt:lpstr>In a circular flow diagram, decisions are made by</vt:lpstr>
      <vt:lpstr>Which of the following examples does not correctly describe the movement of $10 through a circular flow diagram?</vt:lpstr>
      <vt:lpstr>On the production possibilities graph, which points are efficient?</vt:lpstr>
      <vt:lpstr>Fruit of the Loom’s production possibilities between “tighty-whities” (T-W's) and boxers: Refer to the Fruit of the Loom's table above. What is the opportunity cost of increasing the production of T-W’s from 0 to 10?</vt:lpstr>
      <vt:lpstr>Fruit of the Loom’s production possibilities between “tighty-whities” (T-W's) and boxers: Refer to the Fruit of the Loom's table above. What is the opportunity cost of increasing the production of T-W’s from 20 to 30?</vt:lpstr>
      <vt:lpstr>Fruit of the Loom’s production possibilities between “tighty-whities” (T-W's) and boxers: Refer to the Fruit of the Loom's table above. What is the opportunity cost of increasing the production of boxers from 0 to 25?</vt:lpstr>
      <vt:lpstr>In the figure above, assume the economy is producing at point D; then a technological innovation is discovered that reduces the production costs of pizza. As a result, the economy would be able to produce more</vt:lpstr>
      <vt:lpstr>For the production possibilities frontier above, identify which of the following statements is incorrect:</vt:lpstr>
      <vt:lpstr>On a production possibilities frontier showing military goods and consumer goods, which of the following is most likely to cause an inward shift of the PPF?</vt:lpstr>
      <vt:lpstr>As we move to the right on a bowed outward production possibilities frontier, we see:</vt:lpstr>
      <vt:lpstr>Which of the following topics falls within the study of macroeconomics?</vt:lpstr>
      <vt:lpstr>Which of the following illustrates a positive statement followed by a normative statement?</vt:lpstr>
      <vt:lpstr>“Laws that limit the resale of tickets for entertainment and sports events make potential audience members for those events worse off on average.”</vt:lpstr>
    </vt:vector>
  </TitlesOfParts>
  <Company>Viola Productions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Ylonda Viola</dc:creator>
  <cp:lastModifiedBy>Ylonda Viola</cp:lastModifiedBy>
  <cp:revision>15</cp:revision>
  <dcterms:created xsi:type="dcterms:W3CDTF">2016-08-18T01:49:26Z</dcterms:created>
  <dcterms:modified xsi:type="dcterms:W3CDTF">2017-01-26T05:04:00Z</dcterms:modified>
</cp:coreProperties>
</file>